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330" r:id="rId5"/>
    <p:sldId id="331" r:id="rId6"/>
    <p:sldId id="332" r:id="rId7"/>
    <p:sldId id="333" r:id="rId8"/>
    <p:sldId id="334" r:id="rId9"/>
    <p:sldId id="258" r:id="rId10"/>
    <p:sldId id="280" r:id="rId11"/>
    <p:sldId id="274" r:id="rId12"/>
    <p:sldId id="287" r:id="rId13"/>
    <p:sldId id="288" r:id="rId14"/>
    <p:sldId id="290" r:id="rId15"/>
    <p:sldId id="266" r:id="rId16"/>
    <p:sldId id="283" r:id="rId17"/>
    <p:sldId id="284" r:id="rId18"/>
    <p:sldId id="282" r:id="rId19"/>
    <p:sldId id="275" r:id="rId20"/>
    <p:sldId id="281" r:id="rId21"/>
    <p:sldId id="285" r:id="rId22"/>
    <p:sldId id="337" r:id="rId23"/>
    <p:sldId id="271" r:id="rId24"/>
    <p:sldId id="291" r:id="rId25"/>
    <p:sldId id="272" r:id="rId26"/>
    <p:sldId id="264" r:id="rId27"/>
    <p:sldId id="278" r:id="rId28"/>
    <p:sldId id="273" r:id="rId29"/>
    <p:sldId id="276" r:id="rId30"/>
    <p:sldId id="286" r:id="rId31"/>
    <p:sldId id="277" r:id="rId32"/>
    <p:sldId id="265" r:id="rId33"/>
    <p:sldId id="292" r:id="rId34"/>
    <p:sldId id="294" r:id="rId35"/>
    <p:sldId id="325" r:id="rId36"/>
    <p:sldId id="314" r:id="rId37"/>
    <p:sldId id="315" r:id="rId38"/>
    <p:sldId id="335" r:id="rId39"/>
    <p:sldId id="295" r:id="rId40"/>
    <p:sldId id="326" r:id="rId41"/>
    <p:sldId id="327" r:id="rId42"/>
    <p:sldId id="328" r:id="rId43"/>
    <p:sldId id="336" r:id="rId44"/>
    <p:sldId id="312" r:id="rId45"/>
    <p:sldId id="319" r:id="rId46"/>
    <p:sldId id="322" r:id="rId47"/>
    <p:sldId id="313" r:id="rId48"/>
    <p:sldId id="316" r:id="rId49"/>
    <p:sldId id="317" r:id="rId50"/>
    <p:sldId id="320" r:id="rId51"/>
    <p:sldId id="321" r:id="rId52"/>
    <p:sldId id="323" r:id="rId53"/>
    <p:sldId id="311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1" d="100"/>
          <a:sy n="131" d="100"/>
        </p:scale>
        <p:origin x="-167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3531870"/>
            <a:ext cx="7360920" cy="800100"/>
          </a:xfrm>
          <a:prstGeom prst="rect">
            <a:avLst/>
          </a:prstGeom>
        </p:spPr>
        <p:txBody>
          <a:bodyPr lIns="82296" tIns="41148" rIns="82296" bIns="41148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75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30/09/15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image" Target="../media/image54.png"/><Relationship Id="rId5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6943" y="2130425"/>
            <a:ext cx="8344070" cy="1470025"/>
          </a:xfrm>
        </p:spPr>
        <p:txBody>
          <a:bodyPr>
            <a:normAutofit/>
          </a:bodyPr>
          <a:lstStyle/>
          <a:p>
            <a:r>
              <a:rPr lang="en-US" dirty="0"/>
              <a:t>Thoughts on reproducibility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endParaRPr lang="en-US" dirty="0"/>
          </a:p>
          <a:p>
            <a:r>
              <a:rPr lang="en-US" sz="2400" dirty="0" smtClean="0"/>
              <a:t>With input from </a:t>
            </a:r>
            <a:r>
              <a:rPr lang="en-US" sz="2400" dirty="0" err="1" smtClean="0"/>
              <a:t>Geir</a:t>
            </a:r>
            <a:r>
              <a:rPr lang="en-US" sz="2400" dirty="0" smtClean="0"/>
              <a:t> </a:t>
            </a:r>
            <a:r>
              <a:rPr lang="en-US" sz="2400" dirty="0" err="1" smtClean="0"/>
              <a:t>Kjetil</a:t>
            </a:r>
            <a:r>
              <a:rPr lang="en-US" sz="2400" dirty="0" smtClean="0"/>
              <a:t> </a:t>
            </a:r>
            <a:r>
              <a:rPr lang="en-US" sz="2400" dirty="0" err="1" smtClean="0"/>
              <a:t>Sandve</a:t>
            </a:r>
            <a:endParaRPr lang="en-US" sz="2400" dirty="0" smtClean="0"/>
          </a:p>
          <a:p>
            <a:r>
              <a:rPr lang="en-US" sz="2400" dirty="0" smtClean="0"/>
              <a:t>Dept. of Informatics, UiO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6929" y="1895850"/>
            <a:ext cx="29328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TRUST</a:t>
            </a:r>
            <a:endParaRPr lang="nb-NO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648866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www.sciencemag.org</a:t>
            </a:r>
            <a:r>
              <a:rPr lang="en-US" dirty="0"/>
              <a:t>/content/334/6056/579.</a:t>
            </a:r>
            <a:r>
              <a:rPr lang="en-US" dirty="0" smtClean="0"/>
              <a:t>full.pdf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3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11" y="1797174"/>
            <a:ext cx="926935" cy="520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1028" y="2899562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3277" y="2899561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3995892"/>
            <a:ext cx="2923204" cy="79153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457200" y="1385309"/>
            <a:ext cx="8016170" cy="2958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Less than half of selected microarray experiments published in Nature Genetics could be </a:t>
            </a:r>
            <a:r>
              <a:rPr lang="en-US" sz="2400" dirty="0" smtClean="0"/>
              <a:t>reproduced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57987" y="29211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Nat Genet 41(2):149-</a:t>
            </a:r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2"/>
            <a:ext cx="9144000" cy="441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“More </a:t>
            </a:r>
            <a:r>
              <a:rPr lang="en-US" sz="2400" dirty="0"/>
              <a:t>than half [of surveyed papers] do not provide primary data and list neither the version nor the parameters used [for read mapping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19787" y="19110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a-DK" dirty="0"/>
              <a:t>Nat Rev Genet 13(9):667-72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5556" y="2409768"/>
            <a:ext cx="2868631" cy="258532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bg1"/>
                </a:solidFill>
              </a:rPr>
              <a:t>Nat Rev Genet 13(9):667-</a:t>
            </a:r>
            <a:r>
              <a:rPr lang="da-DK" dirty="0" smtClean="0">
                <a:solidFill>
                  <a:schemeClr val="bg1"/>
                </a:solidFill>
              </a:rPr>
              <a:t>72</a:t>
            </a: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reproducibility crisis?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99"/>
            <a:ext cx="9144000" cy="4218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295850"/>
            <a:ext cx="802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Lack of reproducibility related </a:t>
            </a:r>
            <a:r>
              <a:rPr lang="en-US" sz="3200" dirty="0"/>
              <a:t>to a sharply increasing rate and failed clinical </a:t>
            </a:r>
            <a:r>
              <a:rPr lang="en-US" sz="3200" dirty="0" smtClean="0"/>
              <a:t>trials</a:t>
            </a:r>
            <a:r>
              <a:rPr lang="en-US" sz="32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9809" y="1498268"/>
            <a:ext cx="316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 Rev Drug </a:t>
            </a:r>
            <a:r>
              <a:rPr lang="en-US" dirty="0" err="1"/>
              <a:t>Discov</a:t>
            </a:r>
            <a:r>
              <a:rPr lang="en-US" dirty="0"/>
              <a:t>. 10(9):712)</a:t>
            </a:r>
          </a:p>
        </p:txBody>
      </p:sp>
    </p:spTree>
    <p:extLst>
      <p:ext uri="{BB962C8B-B14F-4D97-AF65-F5344CB8AC3E}">
        <p14:creationId xmlns:p14="http://schemas.microsoft.com/office/powerpoint/2010/main" val="24587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reproducibility crisis?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Retraction rates are on the </a:t>
            </a:r>
            <a:r>
              <a:rPr lang="en-US" sz="1400" dirty="0" smtClean="0"/>
              <a:t>rise Murat </a:t>
            </a:r>
            <a:r>
              <a:rPr lang="en-US" sz="1400" dirty="0" err="1"/>
              <a:t>Cokol</a:t>
            </a:r>
            <a:r>
              <a:rPr lang="en-US" sz="1400" dirty="0"/>
              <a:t>, </a:t>
            </a:r>
            <a:r>
              <a:rPr lang="en-US" sz="1400" dirty="0" err="1"/>
              <a:t>Fatih</a:t>
            </a:r>
            <a:r>
              <a:rPr lang="en-US" sz="1400" dirty="0"/>
              <a:t> </a:t>
            </a:r>
            <a:r>
              <a:rPr lang="en-US" sz="1400" dirty="0" err="1"/>
              <a:t>Ozbay</a:t>
            </a:r>
            <a:r>
              <a:rPr lang="en-US" sz="1400" dirty="0"/>
              <a:t> &amp; Raul Rodriguez-</a:t>
            </a:r>
            <a:r>
              <a:rPr lang="en-US" sz="1400" dirty="0" smtClean="0"/>
              <a:t>Esteban</a:t>
            </a:r>
          </a:p>
          <a:p>
            <a:r>
              <a:rPr lang="en-US" sz="1400" dirty="0" smtClean="0"/>
              <a:t>EMBO reports (2008) 9, 2 doi:10.1038/sj.embor.7401143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6" y="1238928"/>
            <a:ext cx="6481397" cy="4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84200" y="1231900"/>
            <a:ext cx="7962900" cy="4394200"/>
          </a:xfrm>
          <a:prstGeom prst="rect">
            <a:avLst/>
          </a:prstGeom>
        </p:spPr>
      </p:pic>
      <p:pic>
        <p:nvPicPr>
          <p:cNvPr id="4" name="Picture 3" descr="Cod genome Nature 201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54"/>
          <a:stretch/>
        </p:blipFill>
        <p:spPr>
          <a:xfrm>
            <a:off x="581940" y="1233440"/>
            <a:ext cx="7956811" cy="2985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4105" y="605190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065" y="6236572"/>
            <a:ext cx="446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Supplementary information, page 19-63 of 72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9881"/>
            <a:ext cx="8452402" cy="5027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1505" y="2635964"/>
            <a:ext cx="65282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Are all these figures/tables reproducible?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9" y="3336755"/>
            <a:ext cx="7095361" cy="291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in reproducibility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0263" y="1144380"/>
            <a:ext cx="481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Master student project  at informatics </a:t>
            </a:r>
            <a:r>
              <a:rPr lang="en-US" dirty="0" err="1" smtClean="0"/>
              <a:t>Sabba</a:t>
            </a:r>
            <a:r>
              <a:rPr lang="en-US" dirty="0" smtClean="0"/>
              <a:t> </a:t>
            </a:r>
            <a:r>
              <a:rPr lang="en-US" dirty="0" err="1" smtClean="0"/>
              <a:t>Ifzal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5796" y="3986530"/>
            <a:ext cx="3482936" cy="470646"/>
            <a:chOff x="3085796" y="3986530"/>
            <a:chExt cx="3482936" cy="470646"/>
          </a:xfrm>
        </p:grpSpPr>
        <p:sp>
          <p:nvSpPr>
            <p:cNvPr id="6" name="Donut 5"/>
            <p:cNvSpPr/>
            <p:nvPr/>
          </p:nvSpPr>
          <p:spPr>
            <a:xfrm>
              <a:off x="3085796" y="3989891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34265" y="3986530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1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49277"/>
            <a:ext cx="4742528" cy="5416390"/>
            <a:chOff x="0" y="1349277"/>
            <a:chExt cx="4742528" cy="541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49277"/>
              <a:ext cx="3057791" cy="40770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6488668"/>
              <a:ext cx="47425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Flick: http://farm4.staticflickr.com/3319/3265787219_bfbc654b5e_o.jpg</a:t>
              </a:r>
              <a:endParaRPr lang="en-US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0" y="6468227"/>
            <a:ext cx="381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Wikimedia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16"/>
          <a:stretch/>
        </p:blipFill>
        <p:spPr>
          <a:xfrm>
            <a:off x="5327559" y="1349277"/>
            <a:ext cx="3220339" cy="3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11" name="Picture 10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3013680"/>
            <a:ext cx="4278538" cy="91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859" y="1591577"/>
            <a:ext cx="2707570" cy="105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327" y="56819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3" y="5598161"/>
            <a:ext cx="536864" cy="536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565" y="5598161"/>
            <a:ext cx="536864" cy="536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969" y="5681927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flxlexblog.wordpress.com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reproducibility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135227" y="3908936"/>
            <a:ext cx="2718520" cy="0"/>
          </a:xfrm>
          <a:prstGeom prst="straightConnector1">
            <a:avLst/>
          </a:prstGeom>
          <a:ln w="762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7200" y="3124106"/>
            <a:ext cx="2678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</a:t>
            </a:r>
            <a:r>
              <a:rPr lang="en-US" sz="2400" dirty="0" smtClean="0"/>
              <a:t>oose </a:t>
            </a:r>
            <a:r>
              <a:rPr lang="en-US" sz="2400" dirty="0"/>
              <a:t>descriptions that are very </a:t>
            </a:r>
            <a:r>
              <a:rPr lang="en-US" sz="2400" dirty="0" smtClean="0"/>
              <a:t>incomplete, no data/materials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53747" y="3493437"/>
            <a:ext cx="289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2400" dirty="0" smtClean="0"/>
              <a:t>ll </a:t>
            </a:r>
            <a:r>
              <a:rPr lang="en-US" sz="2400" dirty="0"/>
              <a:t>data, protocols, code </a:t>
            </a:r>
            <a:r>
              <a:rPr lang="en-US" sz="2400" dirty="0" err="1"/>
              <a:t>etc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54278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Levels of reproducibility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3135227" y="3908936"/>
            <a:ext cx="2718520" cy="0"/>
          </a:xfrm>
          <a:prstGeom prst="straightConnector1">
            <a:avLst/>
          </a:prstGeom>
          <a:ln w="76200" cmpd="sng"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57200" y="3124106"/>
            <a:ext cx="26780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</a:t>
            </a:r>
            <a:r>
              <a:rPr lang="en-US" sz="2400" dirty="0" smtClean="0"/>
              <a:t>oose </a:t>
            </a:r>
            <a:r>
              <a:rPr lang="en-US" sz="2400" dirty="0"/>
              <a:t>descriptions that are very </a:t>
            </a:r>
            <a:r>
              <a:rPr lang="en-US" sz="2400" dirty="0" smtClean="0"/>
              <a:t>incomplete, no data/materials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5853747" y="3493437"/>
            <a:ext cx="28975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A</a:t>
            </a:r>
            <a:r>
              <a:rPr lang="en-US" sz="2400" dirty="0" smtClean="0"/>
              <a:t>ll </a:t>
            </a:r>
            <a:r>
              <a:rPr lang="en-US" sz="2400" dirty="0"/>
              <a:t>data, protocols, code </a:t>
            </a:r>
            <a:r>
              <a:rPr lang="en-US" sz="2400" dirty="0" err="1"/>
              <a:t>etc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2536071" y="2002876"/>
            <a:ext cx="39175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 </a:t>
            </a:r>
            <a:r>
              <a:rPr lang="en-US" sz="2400" dirty="0" smtClean="0"/>
              <a:t>Minimum </a:t>
            </a:r>
            <a:r>
              <a:rPr lang="en-US" sz="2400" dirty="0"/>
              <a:t>effort needed to reproduce meaningfully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4494487" y="2797766"/>
            <a:ext cx="0" cy="1111170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947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06600"/>
            <a:ext cx="9144000" cy="282178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6961" y="6133443"/>
            <a:ext cx="418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Peng</a:t>
            </a:r>
            <a:r>
              <a:rPr lang="en-US" dirty="0" smtClean="0"/>
              <a:t> (2011)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/>
              <a:t>10.1126/science.1213847</a:t>
            </a:r>
          </a:p>
        </p:txBody>
      </p:sp>
    </p:spTree>
    <p:extLst>
      <p:ext uri="{BB962C8B-B14F-4D97-AF65-F5344CB8AC3E}">
        <p14:creationId xmlns:p14="http://schemas.microsoft.com/office/powerpoint/2010/main" val="37816843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and reusability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/commons/4/48/</a:t>
            </a:r>
            <a:r>
              <a:rPr lang="en-US" sz="1200" dirty="0" err="1"/>
              <a:t>Recycle.jpg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38" y="1255348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83"/>
            <a:ext cx="8229600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4112725" y="1174802"/>
            <a:ext cx="221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Document your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7" y="1081039"/>
            <a:ext cx="3346273" cy="529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06" y="1879494"/>
            <a:ext cx="3837263" cy="20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2" y="1901003"/>
            <a:ext cx="6509926" cy="3995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222" y="6579776"/>
            <a:ext cx="8861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howdoitradestocks.com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-content/uploads/2011/12/share-ideas1.jpg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37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92"/>
          <a:stretch/>
        </p:blipFill>
        <p:spPr>
          <a:xfrm>
            <a:off x="0" y="2023916"/>
            <a:ext cx="9144000" cy="42164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586" y="1776756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vsbuffalo</a:t>
            </a:r>
            <a:r>
              <a:rPr lang="en-US" sz="1400" dirty="0"/>
              <a:t>/statuses/377651287133003776</a:t>
            </a:r>
          </a:p>
        </p:txBody>
      </p:sp>
    </p:spTree>
    <p:extLst>
      <p:ext uri="{BB962C8B-B14F-4D97-AF65-F5344CB8AC3E}">
        <p14:creationId xmlns:p14="http://schemas.microsoft.com/office/powerpoint/2010/main" val="39490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2" y="1039861"/>
            <a:ext cx="5328262" cy="2838223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1265022" y="2964216"/>
            <a:ext cx="2907032" cy="2698641"/>
          </a:xfrm>
          <a:prstGeom prst="bentUpArrow">
            <a:avLst>
              <a:gd name="adj1" fmla="val 25000"/>
              <a:gd name="adj2" fmla="val 25000"/>
              <a:gd name="adj3" fmla="val 242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8" y="3948621"/>
            <a:ext cx="4587160" cy="2843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217" y="4780824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1715" y="3244334"/>
            <a:ext cx="337784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380" y="6340761"/>
            <a:ext cx="41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0321" y="1186707"/>
            <a:ext cx="171240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Version </a:t>
            </a:r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19200"/>
            <a:ext cx="779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whatdoido</a:t>
            </a:r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" y="4716107"/>
            <a:ext cx="1179129" cy="12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887"/>
          <a:stretch/>
        </p:blipFill>
        <p:spPr>
          <a:xfrm>
            <a:off x="18723" y="1589447"/>
            <a:ext cx="2544761" cy="17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10" y="2167824"/>
            <a:ext cx="1380768" cy="151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18" y="5085333"/>
            <a:ext cx="1280314" cy="114044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96" y="3751916"/>
            <a:ext cx="2605753" cy="19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740" y="4716107"/>
            <a:ext cx="1673422" cy="134007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64177" y="1589447"/>
            <a:ext cx="6337389" cy="3247782"/>
            <a:chOff x="1964177" y="1589447"/>
            <a:chExt cx="6337389" cy="32477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l="724" t="2302" r="1068" b="2260"/>
            <a:stretch/>
          </p:blipFill>
          <p:spPr>
            <a:xfrm>
              <a:off x="4754879" y="1589447"/>
              <a:ext cx="3546687" cy="174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938032" y="2167824"/>
              <a:ext cx="934467" cy="6239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64177" y="2461841"/>
              <a:ext cx="3139451" cy="23753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70143" y="2791728"/>
              <a:ext cx="1533485" cy="1924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427097" y="2461843"/>
              <a:ext cx="0" cy="1947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45918" y="2461843"/>
              <a:ext cx="227627" cy="13962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78" b="79"/>
          <a:stretch/>
        </p:blipFill>
        <p:spPr>
          <a:xfrm>
            <a:off x="2278959" y="1152594"/>
            <a:ext cx="4279053" cy="560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9" b="36620"/>
          <a:stretch/>
        </p:blipFill>
        <p:spPr>
          <a:xfrm>
            <a:off x="2278959" y="1152595"/>
            <a:ext cx="4279053" cy="352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78" b="66232"/>
          <a:stretch/>
        </p:blipFill>
        <p:spPr>
          <a:xfrm>
            <a:off x="2278959" y="1152595"/>
            <a:ext cx="4279053" cy="18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527"/>
          <a:stretch/>
        </p:blipFill>
        <p:spPr>
          <a:xfrm>
            <a:off x="0" y="965200"/>
            <a:ext cx="9144000" cy="3310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586" y="790789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ctitusbrown</a:t>
            </a:r>
            <a:r>
              <a:rPr lang="en-US" sz="1400"/>
              <a:t>/status/383730337811296256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27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250" y="1962520"/>
            <a:ext cx="7518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groups of two, describe: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currently use to do your bioinformatics work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How you could use those tools (better) to make your work (even) more reproducible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think could </a:t>
            </a:r>
            <a:r>
              <a:rPr lang="en-US" sz="2800" dirty="0"/>
              <a:t>help to make your work (even) more </a:t>
            </a:r>
            <a:r>
              <a:rPr lang="en-US" sz="2800" dirty="0" smtClean="0"/>
              <a:t>reproducible, but that you currently do not use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Log your results at </a:t>
            </a:r>
            <a:r>
              <a:rPr lang="en-US" sz="2800" dirty="0" err="1" smtClean="0"/>
              <a:t>bit.ly</a:t>
            </a:r>
            <a:r>
              <a:rPr lang="en-US" sz="2800" dirty="0" smtClean="0"/>
              <a:t>/INFBIO4</a:t>
            </a:r>
          </a:p>
        </p:txBody>
      </p:sp>
    </p:spTree>
    <p:extLst>
      <p:ext uri="{BB962C8B-B14F-4D97-AF65-F5344CB8AC3E}">
        <p14:creationId xmlns:p14="http://schemas.microsoft.com/office/powerpoint/2010/main" val="33576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/>
              <a:t>Interacting with </a:t>
            </a:r>
            <a:r>
              <a:rPr lang="en-US" dirty="0" smtClean="0"/>
              <a:t>bioinformatics </a:t>
            </a:r>
            <a:r>
              <a:rPr lang="en-US" dirty="0"/>
              <a:t>functionality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4579" y="4233136"/>
            <a:ext cx="6137000" cy="800100"/>
          </a:xfrm>
          <a:ln/>
        </p:spPr>
        <p:txBody>
          <a:bodyPr/>
          <a:lstStyle/>
          <a:p>
            <a:pPr marL="0" indent="0" algn="ctr">
              <a:buNone/>
              <a:tabLst>
                <a:tab pos="880110" algn="l"/>
                <a:tab pos="880110" algn="l"/>
              </a:tabLst>
            </a:pPr>
            <a:r>
              <a:rPr lang="en-US" dirty="0" smtClean="0"/>
              <a:t>Modified from </a:t>
            </a:r>
            <a:r>
              <a:rPr lang="en-US" dirty="0" err="1" smtClean="0"/>
              <a:t>Geir</a:t>
            </a:r>
            <a:r>
              <a:rPr lang="en-US" dirty="0" smtClean="0"/>
              <a:t> </a:t>
            </a:r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 smtClean="0"/>
              <a:t>Sandve</a:t>
            </a:r>
            <a:r>
              <a:rPr lang="en-US" dirty="0" smtClean="0"/>
              <a:t>, institute </a:t>
            </a:r>
            <a:r>
              <a:rPr lang="en-US" dirty="0"/>
              <a:t>of informatics, UiO</a:t>
            </a:r>
          </a:p>
        </p:txBody>
      </p:sp>
    </p:spTree>
    <p:extLst>
      <p:ext uri="{BB962C8B-B14F-4D97-AF65-F5344CB8AC3E}">
        <p14:creationId xmlns:p14="http://schemas.microsoft.com/office/powerpoint/2010/main" val="3803424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 smtClean="0"/>
              <a:t>What tools can/do you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0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6751" y="2902147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Possible, familiar environment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impractical,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356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85298" y="1152595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48431" y="2407308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98535" y="4016441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</a:t>
            </a:r>
            <a:r>
              <a:rPr lang="en-US" sz="2800" dirty="0"/>
              <a:t>, </a:t>
            </a:r>
            <a:r>
              <a:rPr lang="en-US" sz="2800" dirty="0" smtClean="0"/>
              <a:t>somewhat powerful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82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 name paper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02739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Unix 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5061"/>
            <a:ext cx="8229600" cy="2429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834877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close to operating system, many tools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Steep learning curve, dependency 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737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howdidistart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071" y="2089454"/>
            <a:ext cx="2436544" cy="2861225"/>
            <a:chOff x="813253" y="3696913"/>
            <a:chExt cx="2436544" cy="2861225"/>
          </a:xfrm>
        </p:grpSpPr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3" y="3696913"/>
              <a:ext cx="2436544" cy="249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7353" y="6219584"/>
              <a:ext cx="21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GS FLX from Roche/454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7891" y="1940829"/>
            <a:ext cx="3451887" cy="3132060"/>
            <a:chOff x="4818396" y="2266843"/>
            <a:chExt cx="3451887" cy="3132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91" y="2266843"/>
              <a:ext cx="3172897" cy="2841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8396" y="5060349"/>
              <a:ext cx="3451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Genome Analyzer from </a:t>
              </a:r>
              <a:r>
                <a:rPr lang="en-US" sz="1600" dirty="0" err="1" smtClean="0"/>
                <a:t>Solexa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Illumina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80212" y="2543062"/>
            <a:ext cx="7075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?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9117" y="5602070"/>
            <a:ext cx="251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them out!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03489" y="1255379"/>
            <a:ext cx="214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2007: a grant</a:t>
            </a:r>
          </a:p>
        </p:txBody>
      </p:sp>
    </p:spTree>
    <p:extLst>
      <p:ext uri="{BB962C8B-B14F-4D97-AF65-F5344CB8AC3E}">
        <p14:creationId xmlns:p14="http://schemas.microsoft.com/office/powerpoint/2010/main" val="390566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449780"/>
            <a:ext cx="7360920" cy="288219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dirty="0" smtClean="0"/>
              <a:t>Constant stream of new software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hard to judge if programs are </a:t>
            </a:r>
          </a:p>
          <a:p>
            <a:pPr>
              <a:buNone/>
            </a:pPr>
            <a:r>
              <a:rPr lang="en-US" dirty="0" smtClean="0"/>
              <a:t>	any good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sometimes a challenge to</a:t>
            </a:r>
          </a:p>
          <a:p>
            <a:pPr>
              <a:buNone/>
            </a:pPr>
            <a:r>
              <a:rPr lang="en-US" dirty="0" smtClean="0"/>
              <a:t>	install a program and</a:t>
            </a:r>
          </a:p>
          <a:p>
            <a:pPr>
              <a:buNone/>
            </a:pPr>
            <a:r>
              <a:rPr lang="en-US" dirty="0" smtClean="0"/>
              <a:t>	get it working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4" y="2268044"/>
            <a:ext cx="2507726" cy="426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11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9" y="1297275"/>
            <a:ext cx="923914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933350" cy="488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67346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http://</a:t>
            </a:r>
            <a:r>
              <a:rPr lang="en-US" sz="2400" b="1" dirty="0" err="1" smtClean="0"/>
              <a:t>en.wikipedia.org/wiki/Dependency_hell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7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‘language’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" y="2044303"/>
            <a:ext cx="8583072" cy="275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9289" y="6209317"/>
            <a:ext cx="16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xkcd.com</a:t>
            </a:r>
            <a:r>
              <a:rPr lang="en-US" dirty="0"/>
              <a:t>/</a:t>
            </a:r>
            <a:r>
              <a:rPr lang="en-US" dirty="0" smtClean="0"/>
              <a:t>1168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323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036" y="4637648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flexible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Learning curve, package/module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6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Python versus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4916" y="1258189"/>
            <a:ext cx="710908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Real programming language, easy to learn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yet optimal for (bio)statistics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611716" y="4310781"/>
            <a:ext cx="6352153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Lots of (bio)statistics modules, plotting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a good programming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623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IPython</a:t>
            </a:r>
            <a:r>
              <a:rPr lang="en-US" dirty="0" smtClean="0"/>
              <a:t> notebook /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39"/>
            <a:ext cx="4718026" cy="485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74" y="1917120"/>
            <a:ext cx="5531926" cy="4677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17" y="4310781"/>
            <a:ext cx="492392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Versatile, annotation, sharing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Installation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34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Tool-specific graphical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3857672" cy="433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0" y="3057678"/>
            <a:ext cx="5645739" cy="3558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9131" y="4792560"/>
            <a:ext cx="6352153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No installation, documentation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Each interface different, do one thing only, lack </a:t>
            </a:r>
            <a:r>
              <a:rPr lang="en-US" sz="2800" dirty="0">
                <a:sym typeface="Zapf Dingbats"/>
              </a:rPr>
              <a:t>of interoperability (</a:t>
            </a:r>
            <a:r>
              <a:rPr lang="en-US" sz="2800" dirty="0" smtClean="0">
                <a:sym typeface="Zapf Dingbats"/>
              </a:rPr>
              <a:t>‘piping’)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4232558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857250" algn="l"/>
              </a:tabLst>
            </a:pPr>
            <a:r>
              <a:rPr lang="en-US" sz="3600" dirty="0" smtClean="0"/>
              <a:t>Web-based graphical </a:t>
            </a:r>
            <a:r>
              <a:rPr lang="en-US" sz="3600" dirty="0"/>
              <a:t>analysis </a:t>
            </a:r>
            <a:r>
              <a:rPr lang="en-US" sz="3600" dirty="0" smtClean="0"/>
              <a:t>framework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324188" y="4310781"/>
            <a:ext cx="663968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Powerful, unified interface, reproducibility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Does it have </a:t>
            </a:r>
            <a:r>
              <a:rPr lang="en-US" sz="2800" i="1" dirty="0" smtClean="0">
                <a:sym typeface="Zapf Dingbats"/>
              </a:rPr>
              <a:t>your</a:t>
            </a:r>
            <a:r>
              <a:rPr lang="en-US" sz="2800" dirty="0" smtClean="0">
                <a:sym typeface="Zapf Dingbats"/>
              </a:rPr>
              <a:t> tool?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2117771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980"/>
            <a:ext cx="7429500" cy="4727019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Commercial analysis </a:t>
            </a: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72" y="1020936"/>
            <a:ext cx="3749848" cy="1108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188" y="4310781"/>
            <a:ext cx="6639682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>
                <a:sym typeface="Zapf Dingbats"/>
              </a:rPr>
              <a:t>Typically very user-</a:t>
            </a:r>
            <a:r>
              <a:rPr lang="en-US" sz="2800" dirty="0" smtClean="0">
                <a:sym typeface="Zapf Dingbats"/>
              </a:rPr>
              <a:t>friendly, good support</a:t>
            </a:r>
            <a:endParaRPr lang="en-US" sz="2800" dirty="0">
              <a:sym typeface="Zapf Dingbats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Lock-</a:t>
            </a:r>
            <a:r>
              <a:rPr lang="en-US" sz="2800" dirty="0" smtClean="0">
                <a:sym typeface="Zapf Dingbats"/>
              </a:rPr>
              <a:t>in, not transparent, often </a:t>
            </a:r>
            <a:r>
              <a:rPr lang="en-US" sz="2800" dirty="0">
                <a:sym typeface="Zapf Dingbats"/>
              </a:rPr>
              <a:t>hard to </a:t>
            </a:r>
            <a:r>
              <a:rPr lang="en-US" sz="2800" dirty="0" smtClean="0">
                <a:sym typeface="Zapf Dingbats"/>
              </a:rPr>
              <a:t>customize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5944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Planktothrix</a:t>
            </a:r>
            <a:r>
              <a:rPr lang="en-US" i="1" dirty="0"/>
              <a:t> </a:t>
            </a:r>
            <a:r>
              <a:rPr lang="en-US" i="1" dirty="0" err="1"/>
              <a:t>rubescens</a:t>
            </a:r>
            <a:r>
              <a:rPr lang="en-US" i="1" dirty="0"/>
              <a:t> </a:t>
            </a:r>
            <a:r>
              <a:rPr lang="en-US" dirty="0"/>
              <a:t>NIVA CYA 98</a:t>
            </a:r>
          </a:p>
          <a:p>
            <a:endParaRPr lang="en-US" dirty="0" smtClean="0"/>
          </a:p>
          <a:p>
            <a:r>
              <a:rPr lang="en-US" dirty="0" smtClean="0"/>
              <a:t>Cyanobacteria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blue-green </a:t>
            </a:r>
            <a:r>
              <a:rPr lang="en-US" dirty="0" smtClean="0"/>
              <a:t>algae)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944265"/>
            <a:ext cx="2861517" cy="3932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460" y="1759599"/>
            <a:ext cx="204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Specimen</a:t>
            </a:r>
          </a:p>
        </p:txBody>
      </p:sp>
    </p:spTree>
    <p:extLst>
      <p:ext uri="{BB962C8B-B14F-4D97-AF65-F5344CB8AC3E}">
        <p14:creationId xmlns:p14="http://schemas.microsoft.com/office/powerpoint/2010/main" val="2790488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65" y="1294506"/>
            <a:ext cx="605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ioinformatics = low priority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00" y="4749431"/>
            <a:ext cx="6541000" cy="1898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0361" y="4270009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535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important, </a:t>
            </a:r>
            <a:r>
              <a:rPr lang="en-US" sz="2800" dirty="0"/>
              <a:t>but intermittent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50959" y="4500841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462" b="72159"/>
          <a:stretch/>
        </p:blipFill>
        <p:spPr>
          <a:xfrm>
            <a:off x="4658279" y="2578393"/>
            <a:ext cx="4485721" cy="14856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4646" y="1853076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IPython</a:t>
            </a:r>
            <a:r>
              <a:rPr lang="en-US" sz="2400" dirty="0" smtClean="0"/>
              <a:t> notebook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0756" y="4025933"/>
            <a:ext cx="351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your life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5358"/>
            <a:ext cx="308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Programming language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6634" y="4500841"/>
            <a:ext cx="3992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More advanced command line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" y="2452120"/>
            <a:ext cx="6613152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891540" y="1943100"/>
            <a:ext cx="7429500" cy="4023360"/>
          </a:xfrm>
          <a:ln/>
        </p:spPr>
        <p:txBody>
          <a:bodyPr/>
          <a:lstStyle/>
          <a:p>
            <a:pPr marL="632937">
              <a:spcBef>
                <a:spcPct val="0"/>
              </a:spcBef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Use the simplest (for you) tools suited for the job!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Do what is effective, not what looks efficient (cool)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It's always good to learn, but it's not necessarily best spent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844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uild="p" bldLvl="5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</a:t>
            </a:r>
            <a:r>
              <a:rPr lang="en-US" sz="3600" dirty="0" smtClean="0"/>
              <a:t>become an efficient </a:t>
            </a:r>
            <a:r>
              <a:rPr lang="en-US" sz="3600" dirty="0" err="1" smtClean="0"/>
              <a:t>bioinformatician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35"/>
            <a:ext cx="9144000" cy="3443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3208" y="5163563"/>
            <a:ext cx="3383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doi:10.1371/journal.pcbi.1003285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3" y="236686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0055" y="462529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250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7" y="2415468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1710" y="4599087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05580" y="1701034"/>
            <a:ext cx="538160" cy="714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9117" y="1917700"/>
            <a:ext cx="617327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2229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21486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857" y="5834592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74114" y="5786937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12229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21486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9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2" y="170103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375" y="395946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260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86" y="1701034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4519" y="4101319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62800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63813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4295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23685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982371" y="4101319"/>
            <a:ext cx="1171019" cy="1276565"/>
            <a:chOff x="3982371" y="4101319"/>
            <a:chExt cx="1171019" cy="127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692" y="4403255"/>
              <a:ext cx="850900" cy="6985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3982371" y="410131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4051" y="412897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63813" y="4667348"/>
            <a:ext cx="4965168" cy="1733156"/>
            <a:chOff x="2063813" y="4667348"/>
            <a:chExt cx="4965168" cy="17331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63813" y="4667348"/>
              <a:ext cx="1366911" cy="710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946750" y="4809205"/>
              <a:ext cx="1082231" cy="5410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633" y="5568449"/>
              <a:ext cx="1765871" cy="6985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1130" y="5575004"/>
              <a:ext cx="762000" cy="8255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93130" y="5700910"/>
              <a:ext cx="55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45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090" y="6467150"/>
            <a:ext cx="345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From </a:t>
            </a:r>
            <a:r>
              <a:rPr lang="en-US" dirty="0" err="1" smtClean="0"/>
              <a:t>flickr</a:t>
            </a:r>
            <a:r>
              <a:rPr lang="en-US" dirty="0" smtClean="0"/>
              <a:t>, </a:t>
            </a:r>
            <a:r>
              <a:rPr lang="en-US" dirty="0"/>
              <a:t>user </a:t>
            </a:r>
            <a:r>
              <a:rPr lang="en-US" dirty="0" err="1"/>
              <a:t>lesterpubliclibrary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0" y="1143032"/>
            <a:ext cx="3207784" cy="4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5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‘Reproducible research’?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3079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7749" y="1296874"/>
            <a:ext cx="6676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“Reproducibility </a:t>
            </a:r>
            <a:r>
              <a:rPr lang="en-US" sz="2400" dirty="0"/>
              <a:t>is the ability of an entire experiment or study to be </a:t>
            </a:r>
            <a:r>
              <a:rPr lang="en-US" sz="2400" dirty="0" smtClean="0"/>
              <a:t>reproduced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either </a:t>
            </a:r>
            <a:r>
              <a:rPr lang="en-US" sz="2400" dirty="0"/>
              <a:t>by the researcher or by someone else working independently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It is one of the main principles of the scientific </a:t>
            </a:r>
            <a:r>
              <a:rPr lang="en-US" sz="2400" dirty="0" smtClean="0"/>
              <a:t>method.”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095949"/>
            <a:ext cx="279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4357</TotalTime>
  <Words>1022</Words>
  <Application>Microsoft Macintosh PowerPoint</Application>
  <PresentationFormat>On-screen Show (4:3)</PresentationFormat>
  <Paragraphs>186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Thoughts on reproducibility</vt:lpstr>
      <vt:lpstr>whoami</vt:lpstr>
      <vt:lpstr>whatdoido</vt:lpstr>
      <vt:lpstr>howdidistart</vt:lpstr>
      <vt:lpstr>howdidistart</vt:lpstr>
      <vt:lpstr>howdidistart</vt:lpstr>
      <vt:lpstr>howdidistart</vt:lpstr>
      <vt:lpstr>In summary</vt:lpstr>
      <vt:lpstr>What is ‘Reproducible research’?</vt:lpstr>
      <vt:lpstr>Reproducibility: why?</vt:lpstr>
      <vt:lpstr>The worst case</vt:lpstr>
      <vt:lpstr>How bad is it?</vt:lpstr>
      <vt:lpstr>How bad is it?</vt:lpstr>
      <vt:lpstr>A reproducibility crisis?</vt:lpstr>
      <vt:lpstr>A reproducibility crisis?</vt:lpstr>
      <vt:lpstr>An example from our own work</vt:lpstr>
      <vt:lpstr>An example from our own work</vt:lpstr>
      <vt:lpstr>An exercise in reproducibility</vt:lpstr>
      <vt:lpstr>Solutions</vt:lpstr>
      <vt:lpstr>Levels of reproducibility</vt:lpstr>
      <vt:lpstr>Levels of reproducibility</vt:lpstr>
      <vt:lpstr>PowerPoint Presentation</vt:lpstr>
      <vt:lpstr>Reproducibility and reusability</vt:lpstr>
      <vt:lpstr>Reproducibility: why?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PowerPoint Presentation</vt:lpstr>
      <vt:lpstr>Group exercise</vt:lpstr>
      <vt:lpstr>Interacting with bioinformatics functionality</vt:lpstr>
      <vt:lpstr>What tools can/do you use?</vt:lpstr>
      <vt:lpstr>Microsoft Word</vt:lpstr>
      <vt:lpstr>Microsoft Excel</vt:lpstr>
      <vt:lpstr>PowerPoint Presentation</vt:lpstr>
      <vt:lpstr>Unix shell</vt:lpstr>
      <vt:lpstr>Unix shell</vt:lpstr>
      <vt:lpstr>Dependency hell</vt:lpstr>
      <vt:lpstr>Dependency hell</vt:lpstr>
      <vt:lpstr>Shell command ‘language’</vt:lpstr>
      <vt:lpstr>Programming language</vt:lpstr>
      <vt:lpstr>Python versus R</vt:lpstr>
      <vt:lpstr>IPython notebook / RStudio</vt:lpstr>
      <vt:lpstr>Tool-specific graphical interface</vt:lpstr>
      <vt:lpstr>Web-based graphical analysis framework</vt:lpstr>
      <vt:lpstr>Commercial analysis software</vt:lpstr>
      <vt:lpstr>What's best for you?</vt:lpstr>
      <vt:lpstr>What's best for you?</vt:lpstr>
      <vt:lpstr>What's best for you?</vt:lpstr>
      <vt:lpstr>Conclusion</vt:lpstr>
      <vt:lpstr>How to become an efficient bioinformatician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142</cp:revision>
  <cp:lastPrinted>2013-10-07T07:28:53Z</cp:lastPrinted>
  <dcterms:created xsi:type="dcterms:W3CDTF">2013-04-03T08:21:28Z</dcterms:created>
  <dcterms:modified xsi:type="dcterms:W3CDTF">2015-09-30T11:52:19Z</dcterms:modified>
</cp:coreProperties>
</file>